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0" r:id="rId1"/>
  </p:sldMasterIdLst>
  <p:sldIdLst>
    <p:sldId id="257" r:id="rId2"/>
    <p:sldId id="260" r:id="rId3"/>
    <p:sldId id="272" r:id="rId4"/>
    <p:sldId id="259" r:id="rId5"/>
    <p:sldId id="273" r:id="rId6"/>
    <p:sldId id="274" r:id="rId7"/>
    <p:sldId id="27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DE40-4969-410E-A966-05AC837CA9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7AE38-7922-4D0B-B8EC-59E7E5E68F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8A66D0-0631-450C-9F78-88259D148C9C}"/>
              </a:ext>
            </a:extLst>
          </p:cNvPr>
          <p:cNvSpPr>
            <a:spLocks noGrp="1"/>
          </p:cNvSpPr>
          <p:nvPr>
            <p:ph type="dt" sz="half" idx="10"/>
          </p:nvPr>
        </p:nvSpPr>
        <p:spPr/>
        <p:txBody>
          <a:bodyPr/>
          <a:lstStyle/>
          <a:p>
            <a:fld id="{9184DA70-C731-4C70-880D-CCD4705E623C}" type="datetime1">
              <a:rPr lang="en-US" smtClean="0"/>
              <a:t>11/4/2020</a:t>
            </a:fld>
            <a:endParaRPr lang="en-US" dirty="0"/>
          </a:p>
        </p:txBody>
      </p:sp>
      <p:sp>
        <p:nvSpPr>
          <p:cNvPr id="5" name="Footer Placeholder 4">
            <a:extLst>
              <a:ext uri="{FF2B5EF4-FFF2-40B4-BE49-F238E27FC236}">
                <a16:creationId xmlns:a16="http://schemas.microsoft.com/office/drawing/2014/main" id="{9C426A9B-978A-404A-A05A-3BD88708C3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FCCB77-4B70-4E59-9968-D6D89CDC776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633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4A38-8743-4A19-AE63-CA92C8A28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A7C00C-1D60-4F53-8980-57ED081D3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98B4C-3BA7-4B75-8E18-0A809FD805BB}"/>
              </a:ext>
            </a:extLst>
          </p:cNvPr>
          <p:cNvSpPr>
            <a:spLocks noGrp="1"/>
          </p:cNvSpPr>
          <p:nvPr>
            <p:ph type="dt" sz="half" idx="10"/>
          </p:nvPr>
        </p:nvSpPr>
        <p:spPr/>
        <p:txBody>
          <a:bodyPr/>
          <a:lstStyle/>
          <a:p>
            <a:fld id="{B612A279-0833-481D-8C56-F67FD0AC6C50}" type="datetime1">
              <a:rPr lang="en-US" smtClean="0"/>
              <a:t>11/4/2020</a:t>
            </a:fld>
            <a:endParaRPr lang="en-US" dirty="0"/>
          </a:p>
        </p:txBody>
      </p:sp>
      <p:sp>
        <p:nvSpPr>
          <p:cNvPr id="5" name="Footer Placeholder 4">
            <a:extLst>
              <a:ext uri="{FF2B5EF4-FFF2-40B4-BE49-F238E27FC236}">
                <a16:creationId xmlns:a16="http://schemas.microsoft.com/office/drawing/2014/main" id="{6E01CC5F-4FC7-448F-9EB8-C1925239A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DB2D6D-960B-450E-9FEC-DAADBA2D32B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821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49B6E-2E79-468A-8528-A91C23596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6352F0-E3F2-42B5-BCA2-49765C0ED3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3DF93-D087-4669-9B59-BC67AC124F4B}"/>
              </a:ext>
            </a:extLst>
          </p:cNvPr>
          <p:cNvSpPr>
            <a:spLocks noGrp="1"/>
          </p:cNvSpPr>
          <p:nvPr>
            <p:ph type="dt" sz="half" idx="10"/>
          </p:nvPr>
        </p:nvSpPr>
        <p:spPr/>
        <p:txBody>
          <a:bodyPr/>
          <a:lstStyle/>
          <a:p>
            <a:fld id="{6587DA83-5663-4C9C-B9AA-0B40A3DAFF81}" type="datetime1">
              <a:rPr lang="en-US" smtClean="0"/>
              <a:t>11/4/2020</a:t>
            </a:fld>
            <a:endParaRPr lang="en-US" dirty="0"/>
          </a:p>
        </p:txBody>
      </p:sp>
      <p:sp>
        <p:nvSpPr>
          <p:cNvPr id="5" name="Footer Placeholder 4">
            <a:extLst>
              <a:ext uri="{FF2B5EF4-FFF2-40B4-BE49-F238E27FC236}">
                <a16:creationId xmlns:a16="http://schemas.microsoft.com/office/drawing/2014/main" id="{75306FF5-41C6-40B2-ACC6-1BC9CE7537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858D6A-63B5-46F4-8172-294C51C5F8F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320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3A65-87AD-4A4E-98D0-9A10F0F57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85BF9D-A2AA-4179-A550-602F1DCB09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2C125-1548-4B41-B81F-B232CDAE2294}"/>
              </a:ext>
            </a:extLst>
          </p:cNvPr>
          <p:cNvSpPr>
            <a:spLocks noGrp="1"/>
          </p:cNvSpPr>
          <p:nvPr>
            <p:ph type="dt" sz="half" idx="10"/>
          </p:nvPr>
        </p:nvSpPr>
        <p:spPr/>
        <p:txBody>
          <a:bodyPr/>
          <a:lstStyle/>
          <a:p>
            <a:fld id="{4BE1D723-8F53-4F53-90B0-1982A396982E}" type="datetime1">
              <a:rPr lang="en-US" smtClean="0"/>
              <a:t>11/4/2020</a:t>
            </a:fld>
            <a:endParaRPr lang="en-US" dirty="0"/>
          </a:p>
        </p:txBody>
      </p:sp>
      <p:sp>
        <p:nvSpPr>
          <p:cNvPr id="5" name="Footer Placeholder 4">
            <a:extLst>
              <a:ext uri="{FF2B5EF4-FFF2-40B4-BE49-F238E27FC236}">
                <a16:creationId xmlns:a16="http://schemas.microsoft.com/office/drawing/2014/main" id="{1C6E6949-B882-43B6-90C5-FBC73C37D8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AAE921-336F-47C5-92B0-61C291AB6B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616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5AA3-BC0B-455A-B528-370FAFA34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5FDC78-6A3B-4DDA-B222-0C2A8EDCA9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573E38-D084-442B-B1DB-B375206AACA2}"/>
              </a:ext>
            </a:extLst>
          </p:cNvPr>
          <p:cNvSpPr>
            <a:spLocks noGrp="1"/>
          </p:cNvSpPr>
          <p:nvPr>
            <p:ph type="dt" sz="half" idx="10"/>
          </p:nvPr>
        </p:nvSpPr>
        <p:spPr/>
        <p:txBody>
          <a:bodyPr/>
          <a:lstStyle/>
          <a:p>
            <a:fld id="{97669AF7-7BEB-44E4-9852-375E34362B5B}" type="datetime1">
              <a:rPr lang="en-US" smtClean="0"/>
              <a:t>11/4/2020</a:t>
            </a:fld>
            <a:endParaRPr lang="en-US" dirty="0"/>
          </a:p>
        </p:txBody>
      </p:sp>
      <p:sp>
        <p:nvSpPr>
          <p:cNvPr id="5" name="Footer Placeholder 4">
            <a:extLst>
              <a:ext uri="{FF2B5EF4-FFF2-40B4-BE49-F238E27FC236}">
                <a16:creationId xmlns:a16="http://schemas.microsoft.com/office/drawing/2014/main" id="{EDEBC22D-5E49-4885-94E5-5707AD15BE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F66E36-5418-4A63-B73E-3F00B043674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5973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2822-DF18-4BC4-89FA-E65830C3A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984C7-0C43-456B-8900-FD4161E64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B7809-5FFF-4E5B-AAEE-F24115FBDB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6B2E61-C157-4454-87D2-62501D76ADCA}"/>
              </a:ext>
            </a:extLst>
          </p:cNvPr>
          <p:cNvSpPr>
            <a:spLocks noGrp="1"/>
          </p:cNvSpPr>
          <p:nvPr>
            <p:ph type="dt" sz="half" idx="10"/>
          </p:nvPr>
        </p:nvSpPr>
        <p:spPr/>
        <p:txBody>
          <a:bodyPr/>
          <a:lstStyle/>
          <a:p>
            <a:fld id="{BAAAC38D-0552-4C82-B593-E6124DFADBE2}" type="datetime1">
              <a:rPr lang="en-US" smtClean="0"/>
              <a:t>11/4/2020</a:t>
            </a:fld>
            <a:endParaRPr lang="en-US" dirty="0"/>
          </a:p>
        </p:txBody>
      </p:sp>
      <p:sp>
        <p:nvSpPr>
          <p:cNvPr id="6" name="Footer Placeholder 5">
            <a:extLst>
              <a:ext uri="{FF2B5EF4-FFF2-40B4-BE49-F238E27FC236}">
                <a16:creationId xmlns:a16="http://schemas.microsoft.com/office/drawing/2014/main" id="{E759405D-9669-4A16-9395-48202D3DCD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1A23F6-BC35-45A4-AFC6-FAAF859D49A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9819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8B1E-5D22-40EC-9B29-E63140DFF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09B73-E29C-44AD-9CC0-8196907C2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2E970-6AE9-40ED-B9EC-90F8911EB2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8310D-DC60-4927-BBED-741EB29EE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CF36B-3F2E-458B-A750-ECB0C5077C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32B6E-CE3B-48FB-8EB8-1D7C78AC2F9B}"/>
              </a:ext>
            </a:extLst>
          </p:cNvPr>
          <p:cNvSpPr>
            <a:spLocks noGrp="1"/>
          </p:cNvSpPr>
          <p:nvPr>
            <p:ph type="dt" sz="half" idx="10"/>
          </p:nvPr>
        </p:nvSpPr>
        <p:spPr/>
        <p:txBody>
          <a:bodyPr/>
          <a:lstStyle/>
          <a:p>
            <a:fld id="{D9DF0F1C-5577-4ACB-BB62-DF8F3C494C7E}" type="datetime1">
              <a:rPr lang="en-US" smtClean="0"/>
              <a:t>11/4/2020</a:t>
            </a:fld>
            <a:endParaRPr lang="en-US" dirty="0"/>
          </a:p>
        </p:txBody>
      </p:sp>
      <p:sp>
        <p:nvSpPr>
          <p:cNvPr id="8" name="Footer Placeholder 7">
            <a:extLst>
              <a:ext uri="{FF2B5EF4-FFF2-40B4-BE49-F238E27FC236}">
                <a16:creationId xmlns:a16="http://schemas.microsoft.com/office/drawing/2014/main" id="{68F56B8D-D187-46D8-9401-13A5A543623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9E39D5-A02C-4A69-8FA0-9FB4F184344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90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B76A-FE04-477D-8C8E-877EC27EA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B310D9-C323-4F64-BCAC-D10FA21CC59D}"/>
              </a:ext>
            </a:extLst>
          </p:cNvPr>
          <p:cNvSpPr>
            <a:spLocks noGrp="1"/>
          </p:cNvSpPr>
          <p:nvPr>
            <p:ph type="dt" sz="half" idx="10"/>
          </p:nvPr>
        </p:nvSpPr>
        <p:spPr/>
        <p:txBody>
          <a:bodyPr/>
          <a:lstStyle/>
          <a:p>
            <a:fld id="{1775B394-D9F9-4F0C-B15D-605F45CB9E9F}" type="datetime1">
              <a:rPr lang="en-US" smtClean="0"/>
              <a:t>11/4/2020</a:t>
            </a:fld>
            <a:endParaRPr lang="en-US" dirty="0"/>
          </a:p>
        </p:txBody>
      </p:sp>
      <p:sp>
        <p:nvSpPr>
          <p:cNvPr id="4" name="Footer Placeholder 3">
            <a:extLst>
              <a:ext uri="{FF2B5EF4-FFF2-40B4-BE49-F238E27FC236}">
                <a16:creationId xmlns:a16="http://schemas.microsoft.com/office/drawing/2014/main" id="{3561A9C2-652D-4DE0-96F3-6EC52EC178A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9F2C36-C595-447F-AA6E-00D7E10578D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917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32567-5260-4B24-874D-23D2E3DF66F7}"/>
              </a:ext>
            </a:extLst>
          </p:cNvPr>
          <p:cNvSpPr>
            <a:spLocks noGrp="1"/>
          </p:cNvSpPr>
          <p:nvPr>
            <p:ph type="dt" sz="half" idx="10"/>
          </p:nvPr>
        </p:nvSpPr>
        <p:spPr/>
        <p:txBody>
          <a:bodyPr/>
          <a:lstStyle/>
          <a:p>
            <a:fld id="{39667345-2558-425A-8533-9BFDBCE15005}" type="datetime1">
              <a:rPr lang="en-US" smtClean="0"/>
              <a:t>11/4/2020</a:t>
            </a:fld>
            <a:endParaRPr lang="en-US" dirty="0"/>
          </a:p>
        </p:txBody>
      </p:sp>
      <p:sp>
        <p:nvSpPr>
          <p:cNvPr id="3" name="Footer Placeholder 2">
            <a:extLst>
              <a:ext uri="{FF2B5EF4-FFF2-40B4-BE49-F238E27FC236}">
                <a16:creationId xmlns:a16="http://schemas.microsoft.com/office/drawing/2014/main" id="{FB3AC9D9-F449-4E96-922F-5BDC833A5F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A8C846-A622-464D-8688-4B52BB508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405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2DF8-FD96-42D0-851C-5FDDF6696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DDF21-28EF-4457-AA80-CEE9A71C1F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43C895-F10C-45E4-A762-C187E78F6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B4EF4A-A9A3-4BF2-AB94-F1C43CAF2C4E}"/>
              </a:ext>
            </a:extLst>
          </p:cNvPr>
          <p:cNvSpPr>
            <a:spLocks noGrp="1"/>
          </p:cNvSpPr>
          <p:nvPr>
            <p:ph type="dt" sz="half" idx="10"/>
          </p:nvPr>
        </p:nvSpPr>
        <p:spPr/>
        <p:txBody>
          <a:bodyPr/>
          <a:lstStyle/>
          <a:p>
            <a:fld id="{92BEA474-078D-4E9B-9B14-09A87B19DC46}" type="datetime1">
              <a:rPr lang="en-US" smtClean="0"/>
              <a:t>11/4/2020</a:t>
            </a:fld>
            <a:endParaRPr lang="en-US" dirty="0"/>
          </a:p>
        </p:txBody>
      </p:sp>
      <p:sp>
        <p:nvSpPr>
          <p:cNvPr id="6" name="Footer Placeholder 5">
            <a:extLst>
              <a:ext uri="{FF2B5EF4-FFF2-40B4-BE49-F238E27FC236}">
                <a16:creationId xmlns:a16="http://schemas.microsoft.com/office/drawing/2014/main" id="{811CA228-9D37-4301-8C41-7AD93A1DD3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41D7FE-2620-4278-A1BF-9F5C5A0B8C04}"/>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274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804C-D632-4994-97C1-FFEC89602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A2F40F-1269-4C9F-80F5-B9F811776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57389F-CDA0-4E03-9EEE-2F3BC0115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A3592-0AAF-49EE-8939-949E6F9F7D2E}"/>
              </a:ext>
            </a:extLst>
          </p:cNvPr>
          <p:cNvSpPr>
            <a:spLocks noGrp="1"/>
          </p:cNvSpPr>
          <p:nvPr>
            <p:ph type="dt" sz="half" idx="10"/>
          </p:nvPr>
        </p:nvSpPr>
        <p:spPr/>
        <p:txBody>
          <a:bodyPr/>
          <a:lstStyle/>
          <a:p>
            <a:fld id="{4907D986-8816-4272-A432-0437A28A9828}" type="datetime1">
              <a:rPr lang="en-US" smtClean="0"/>
              <a:t>11/4/2020</a:t>
            </a:fld>
            <a:endParaRPr lang="en-US" dirty="0"/>
          </a:p>
        </p:txBody>
      </p:sp>
      <p:sp>
        <p:nvSpPr>
          <p:cNvPr id="6" name="Footer Placeholder 5">
            <a:extLst>
              <a:ext uri="{FF2B5EF4-FFF2-40B4-BE49-F238E27FC236}">
                <a16:creationId xmlns:a16="http://schemas.microsoft.com/office/drawing/2014/main" id="{5CD79596-E3EF-4249-8D3E-9EBA00C715AD}"/>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70FBD89B-984B-4BA7-AC64-EE05F217B97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411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F0914-A67A-42A5-8F6C-D1787544A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1080FF-E081-42DC-B6F4-46DB205FE0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DF84B-A392-4CFA-BB7C-42D5694C2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11/4/2020</a:t>
            </a:fld>
            <a:endParaRPr lang="en-US" dirty="0"/>
          </a:p>
        </p:txBody>
      </p:sp>
      <p:sp>
        <p:nvSpPr>
          <p:cNvPr id="5" name="Footer Placeholder 4">
            <a:extLst>
              <a:ext uri="{FF2B5EF4-FFF2-40B4-BE49-F238E27FC236}">
                <a16:creationId xmlns:a16="http://schemas.microsoft.com/office/drawing/2014/main" id="{AEB9D022-D06F-42E2-8415-B943FA7BF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6CFA438-1A32-480B-B3D3-B77CC3353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93633106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rawing of a face&#10;&#10;Description automatically generated">
            <a:extLst>
              <a:ext uri="{FF2B5EF4-FFF2-40B4-BE49-F238E27FC236}">
                <a16:creationId xmlns:a16="http://schemas.microsoft.com/office/drawing/2014/main" id="{948E6EDF-177C-414C-A63E-4C3ECB779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908" y="5642515"/>
            <a:ext cx="2380321" cy="859289"/>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33DD31A-7472-49B8-9B5D-6FC36ED7A27C}"/>
              </a:ext>
            </a:extLst>
          </p:cNvPr>
          <p:cNvPicPr>
            <a:picLocks noChangeAspect="1"/>
          </p:cNvPicPr>
          <p:nvPr/>
        </p:nvPicPr>
        <p:blipFill rotWithShape="1">
          <a:blip r:embed="rId3">
            <a:extLst>
              <a:ext uri="{28A0092B-C50C-407E-A947-70E740481C1C}">
                <a14:useLocalDpi xmlns:a14="http://schemas.microsoft.com/office/drawing/2010/main" val="0"/>
              </a:ext>
            </a:extLst>
          </a:blip>
          <a:srcRect t="71052" r="33167" b="3255"/>
          <a:stretch/>
        </p:blipFill>
        <p:spPr>
          <a:xfrm>
            <a:off x="37178" y="4353360"/>
            <a:ext cx="4978400" cy="2476690"/>
          </a:xfrm>
          <a:prstGeom prst="rect">
            <a:avLst/>
          </a:prstGeom>
        </p:spPr>
      </p:pic>
      <p:pic>
        <p:nvPicPr>
          <p:cNvPr id="1026" name="Picture 2">
            <a:extLst>
              <a:ext uri="{FF2B5EF4-FFF2-40B4-BE49-F238E27FC236}">
                <a16:creationId xmlns:a16="http://schemas.microsoft.com/office/drawing/2014/main" id="{853249B8-3FCF-4B66-88E8-A43E5EEF3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818" y="4477679"/>
            <a:ext cx="2380321" cy="2380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4D5C4F71-C4C1-4DD9-8C86-A9F04237D5D4}"/>
              </a:ext>
            </a:extLst>
          </p:cNvPr>
          <p:cNvPicPr>
            <a:picLocks noChangeAspect="1"/>
          </p:cNvPicPr>
          <p:nvPr/>
        </p:nvPicPr>
        <p:blipFill rotWithShape="1">
          <a:blip r:embed="rId3">
            <a:extLst>
              <a:ext uri="{28A0092B-C50C-407E-A947-70E740481C1C}">
                <a14:useLocalDpi xmlns:a14="http://schemas.microsoft.com/office/drawing/2010/main" val="0"/>
              </a:ext>
            </a:extLst>
          </a:blip>
          <a:srcRect l="4404" t="43169" r="3885" b="31506"/>
          <a:stretch/>
        </p:blipFill>
        <p:spPr>
          <a:xfrm>
            <a:off x="305729" y="232228"/>
            <a:ext cx="11610500" cy="4149081"/>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B547-55A7-40A1-A299-14B3A3030206}"/>
              </a:ext>
            </a:extLst>
          </p:cNvPr>
          <p:cNvSpPr>
            <a:spLocks noGrp="1"/>
          </p:cNvSpPr>
          <p:nvPr>
            <p:ph type="ctrTitle"/>
          </p:nvPr>
        </p:nvSpPr>
        <p:spPr>
          <a:xfrm>
            <a:off x="507999" y="4147863"/>
            <a:ext cx="10334171" cy="2348820"/>
          </a:xfrm>
        </p:spPr>
        <p:txBody>
          <a:bodyPr>
            <a:noAutofit/>
          </a:bodyPr>
          <a:lstStyle/>
          <a:p>
            <a:pPr algn="l"/>
            <a:r>
              <a:rPr lang="en-US" sz="2400" b="1" i="0" dirty="0">
                <a:solidFill>
                  <a:srgbClr val="2A2A2A"/>
                </a:solidFill>
                <a:effectLst/>
                <a:latin typeface="Century Gothic" panose="020B0502020202020204" pitchFamily="34" charset="0"/>
              </a:rPr>
              <a:t>WHO IS ZCS: </a:t>
            </a:r>
            <a:r>
              <a:rPr lang="en-US" sz="2400" b="0" i="0" dirty="0">
                <a:solidFill>
                  <a:srgbClr val="2A2A2A"/>
                </a:solidFill>
                <a:effectLst/>
                <a:latin typeface="Century Gothic" panose="020B0502020202020204" pitchFamily="34" charset="0"/>
              </a:rPr>
              <a:t>ZCS provides engineering and architectural services for our clients throughout the Pacific Northwest. The firm has been the engineer and architect of record for the design of many commercial buildings and general planning projects involving government agencies, municipalities, businesses, and private individuals.</a:t>
            </a:r>
            <a:endParaRPr lang="en-US" sz="2400" dirty="0"/>
          </a:p>
        </p:txBody>
      </p:sp>
      <p:pic>
        <p:nvPicPr>
          <p:cNvPr id="7" name="Picture 6" descr="A drawing of a face&#10;&#10;Description automatically generated">
            <a:extLst>
              <a:ext uri="{FF2B5EF4-FFF2-40B4-BE49-F238E27FC236}">
                <a16:creationId xmlns:a16="http://schemas.microsoft.com/office/drawing/2014/main" id="{631ACFC5-DA2A-48CA-B251-5FAE10FD1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795" y="543660"/>
            <a:ext cx="2380321" cy="859289"/>
          </a:xfrm>
          <a:prstGeom prst="rect">
            <a:avLst/>
          </a:prstGeom>
        </p:spPr>
      </p:pic>
      <p:grpSp>
        <p:nvGrpSpPr>
          <p:cNvPr id="15" name="Group 14">
            <a:extLst>
              <a:ext uri="{FF2B5EF4-FFF2-40B4-BE49-F238E27FC236}">
                <a16:creationId xmlns:a16="http://schemas.microsoft.com/office/drawing/2014/main" id="{57E773A4-677D-4669-B569-3A57B505C073}"/>
              </a:ext>
            </a:extLst>
          </p:cNvPr>
          <p:cNvGrpSpPr/>
          <p:nvPr/>
        </p:nvGrpSpPr>
        <p:grpSpPr>
          <a:xfrm>
            <a:off x="6756404" y="375831"/>
            <a:ext cx="5355772" cy="1092607"/>
            <a:chOff x="5167087" y="399076"/>
            <a:chExt cx="5355772" cy="1092607"/>
          </a:xfrm>
        </p:grpSpPr>
        <p:pic>
          <p:nvPicPr>
            <p:cNvPr id="2054" name="Picture 6">
              <a:extLst>
                <a:ext uri="{FF2B5EF4-FFF2-40B4-BE49-F238E27FC236}">
                  <a16:creationId xmlns:a16="http://schemas.microsoft.com/office/drawing/2014/main" id="{06AFA098-BC3D-4FFF-8ACB-5FCCD4BAD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08" r="1190" b="18782"/>
            <a:stretch/>
          </p:blipFill>
          <p:spPr bwMode="auto">
            <a:xfrm>
              <a:off x="5167087" y="478591"/>
              <a:ext cx="1509486" cy="9335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1F77515-2E4B-4A13-95B0-9B7F30B1DD67}"/>
                </a:ext>
              </a:extLst>
            </p:cNvPr>
            <p:cNvSpPr txBox="1"/>
            <p:nvPr/>
          </p:nvSpPr>
          <p:spPr>
            <a:xfrm>
              <a:off x="6792687" y="399076"/>
              <a:ext cx="3730172" cy="1092607"/>
            </a:xfrm>
            <a:prstGeom prst="rect">
              <a:avLst/>
            </a:prstGeom>
            <a:noFill/>
          </p:spPr>
          <p:txBody>
            <a:bodyPr wrap="square" rtlCol="0">
              <a:spAutoFit/>
            </a:bodyPr>
            <a:lstStyle/>
            <a:p>
              <a:r>
                <a:rPr lang="en-US" sz="6500" b="1" dirty="0">
                  <a:solidFill>
                    <a:schemeClr val="tx1">
                      <a:lumMod val="75000"/>
                      <a:lumOff val="25000"/>
                    </a:schemeClr>
                  </a:solidFill>
                  <a:latin typeface="Arial" panose="020B0604020202020204" pitchFamily="34" charset="0"/>
                  <a:cs typeface="Arial" panose="020B0604020202020204" pitchFamily="34" charset="0"/>
                </a:rPr>
                <a:t>O’Brien</a:t>
              </a:r>
            </a:p>
          </p:txBody>
        </p:sp>
      </p:grpSp>
      <p:sp>
        <p:nvSpPr>
          <p:cNvPr id="16" name="Title 1">
            <a:extLst>
              <a:ext uri="{FF2B5EF4-FFF2-40B4-BE49-F238E27FC236}">
                <a16:creationId xmlns:a16="http://schemas.microsoft.com/office/drawing/2014/main" id="{5F02E457-D425-48C6-A0E0-2C3416D3B51C}"/>
              </a:ext>
            </a:extLst>
          </p:cNvPr>
          <p:cNvSpPr txBox="1">
            <a:spLocks/>
          </p:cNvSpPr>
          <p:nvPr/>
        </p:nvSpPr>
        <p:spPr>
          <a:xfrm>
            <a:off x="508000" y="1374410"/>
            <a:ext cx="10755086" cy="1314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rgbClr val="2A2A2A"/>
                </a:solidFill>
                <a:latin typeface="Century Gothic" panose="020B0502020202020204" pitchFamily="34" charset="0"/>
              </a:rPr>
              <a:t>WHY ZCS: </a:t>
            </a:r>
            <a:r>
              <a:rPr lang="en-US" sz="2400" dirty="0">
                <a:solidFill>
                  <a:srgbClr val="2A2A2A"/>
                </a:solidFill>
                <a:latin typeface="Century Gothic" panose="020B0502020202020204" pitchFamily="34" charset="0"/>
              </a:rPr>
              <a:t>ZCS was introduced to the City of Cannon Beach through a mutual associate, O’Brien Construction.  </a:t>
            </a:r>
            <a:endParaRPr lang="en-US" sz="2400" dirty="0"/>
          </a:p>
        </p:txBody>
      </p:sp>
      <p:pic>
        <p:nvPicPr>
          <p:cNvPr id="14" name="Picture 2">
            <a:extLst>
              <a:ext uri="{FF2B5EF4-FFF2-40B4-BE49-F238E27FC236}">
                <a16:creationId xmlns:a16="http://schemas.microsoft.com/office/drawing/2014/main" id="{15525B3B-2015-48B6-B543-1E6169C9E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911" y="83934"/>
            <a:ext cx="1647372" cy="1647372"/>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F059270D-7399-4901-A8A2-916E879C7733}"/>
              </a:ext>
            </a:extLst>
          </p:cNvPr>
          <p:cNvSpPr txBox="1">
            <a:spLocks/>
          </p:cNvSpPr>
          <p:nvPr/>
        </p:nvSpPr>
        <p:spPr>
          <a:xfrm>
            <a:off x="507999" y="2710137"/>
            <a:ext cx="10334172" cy="1314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rgbClr val="2A2A2A"/>
                </a:solidFill>
                <a:latin typeface="Century Gothic" panose="020B0502020202020204" pitchFamily="34" charset="0"/>
              </a:rPr>
              <a:t>O’Brien and ZCS have an extensive relationship dated back to 2012.  Throughout this time we have completed several successful projects along the north coast.  </a:t>
            </a:r>
            <a:endParaRPr lang="en-US" sz="2400" dirty="0"/>
          </a:p>
        </p:txBody>
      </p:sp>
    </p:spTree>
    <p:extLst>
      <p:ext uri="{BB962C8B-B14F-4D97-AF65-F5344CB8AC3E}">
        <p14:creationId xmlns:p14="http://schemas.microsoft.com/office/powerpoint/2010/main" val="109609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face&#10;&#10;Description automatically generated">
            <a:extLst>
              <a:ext uri="{FF2B5EF4-FFF2-40B4-BE49-F238E27FC236}">
                <a16:creationId xmlns:a16="http://schemas.microsoft.com/office/drawing/2014/main" id="{631ACFC5-DA2A-48CA-B251-5FAE10FD1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35" y="529390"/>
            <a:ext cx="2380321" cy="859289"/>
          </a:xfrm>
          <a:prstGeom prst="rect">
            <a:avLst/>
          </a:prstGeom>
        </p:spPr>
      </p:pic>
      <p:grpSp>
        <p:nvGrpSpPr>
          <p:cNvPr id="15" name="Group 14">
            <a:extLst>
              <a:ext uri="{FF2B5EF4-FFF2-40B4-BE49-F238E27FC236}">
                <a16:creationId xmlns:a16="http://schemas.microsoft.com/office/drawing/2014/main" id="{57E773A4-677D-4669-B569-3A57B505C073}"/>
              </a:ext>
            </a:extLst>
          </p:cNvPr>
          <p:cNvGrpSpPr/>
          <p:nvPr/>
        </p:nvGrpSpPr>
        <p:grpSpPr>
          <a:xfrm>
            <a:off x="3519717" y="412730"/>
            <a:ext cx="5355772" cy="1092607"/>
            <a:chOff x="5167087" y="399076"/>
            <a:chExt cx="5355772" cy="1092607"/>
          </a:xfrm>
        </p:grpSpPr>
        <p:pic>
          <p:nvPicPr>
            <p:cNvPr id="2054" name="Picture 6">
              <a:extLst>
                <a:ext uri="{FF2B5EF4-FFF2-40B4-BE49-F238E27FC236}">
                  <a16:creationId xmlns:a16="http://schemas.microsoft.com/office/drawing/2014/main" id="{06AFA098-BC3D-4FFF-8ACB-5FCCD4BAD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08" r="1190" b="18782"/>
            <a:stretch/>
          </p:blipFill>
          <p:spPr bwMode="auto">
            <a:xfrm>
              <a:off x="5167087" y="478591"/>
              <a:ext cx="1509486" cy="9335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1F77515-2E4B-4A13-95B0-9B7F30B1DD67}"/>
                </a:ext>
              </a:extLst>
            </p:cNvPr>
            <p:cNvSpPr txBox="1"/>
            <p:nvPr/>
          </p:nvSpPr>
          <p:spPr>
            <a:xfrm>
              <a:off x="6792687" y="399076"/>
              <a:ext cx="3730172" cy="1092607"/>
            </a:xfrm>
            <a:prstGeom prst="rect">
              <a:avLst/>
            </a:prstGeom>
            <a:noFill/>
          </p:spPr>
          <p:txBody>
            <a:bodyPr wrap="square" rtlCol="0">
              <a:spAutoFit/>
            </a:bodyPr>
            <a:lstStyle/>
            <a:p>
              <a:r>
                <a:rPr lang="en-US" sz="6500" b="1" dirty="0">
                  <a:solidFill>
                    <a:schemeClr val="tx1">
                      <a:lumMod val="75000"/>
                      <a:lumOff val="25000"/>
                    </a:schemeClr>
                  </a:solidFill>
                  <a:latin typeface="Arial" panose="020B0604020202020204" pitchFamily="34" charset="0"/>
                  <a:cs typeface="Arial" panose="020B0604020202020204" pitchFamily="34" charset="0"/>
                </a:rPr>
                <a:t>O’Brien</a:t>
              </a:r>
            </a:p>
          </p:txBody>
        </p:sp>
      </p:grpSp>
      <p:sp>
        <p:nvSpPr>
          <p:cNvPr id="16" name="Title 1">
            <a:extLst>
              <a:ext uri="{FF2B5EF4-FFF2-40B4-BE49-F238E27FC236}">
                <a16:creationId xmlns:a16="http://schemas.microsoft.com/office/drawing/2014/main" id="{5F02E457-D425-48C6-A0E0-2C3416D3B51C}"/>
              </a:ext>
            </a:extLst>
          </p:cNvPr>
          <p:cNvSpPr txBox="1">
            <a:spLocks/>
          </p:cNvSpPr>
          <p:nvPr/>
        </p:nvSpPr>
        <p:spPr>
          <a:xfrm>
            <a:off x="537032" y="2771677"/>
            <a:ext cx="10755086" cy="1314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rgbClr val="2A2A2A"/>
                </a:solidFill>
                <a:latin typeface="Century Gothic" panose="020B0502020202020204" pitchFamily="34" charset="0"/>
              </a:rPr>
              <a:t>ZCS &amp; O’BRIEN PROJECTS:</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Nehalem Elementary</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Liberty Elementary </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East Elementary</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Garibaldi Grade School</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Nestucca Elementary</a:t>
            </a:r>
          </a:p>
          <a:p>
            <a:pPr marL="342900" indent="-342900" algn="l">
              <a:buFont typeface="Arial" panose="020B0604020202020204" pitchFamily="34" charset="0"/>
              <a:buChar char="•"/>
            </a:pPr>
            <a:r>
              <a:rPr lang="en-US" sz="2400" dirty="0">
                <a:solidFill>
                  <a:srgbClr val="2A2A2A"/>
                </a:solidFill>
                <a:latin typeface="Century Gothic" panose="020B0502020202020204" pitchFamily="34" charset="0"/>
              </a:rPr>
              <a:t>Nestucca High School</a:t>
            </a:r>
            <a:endParaRPr lang="en-US" sz="2400" dirty="0"/>
          </a:p>
        </p:txBody>
      </p:sp>
      <p:pic>
        <p:nvPicPr>
          <p:cNvPr id="6" name="Picture 5" descr="A large room&#10;&#10;Description automatically generated">
            <a:extLst>
              <a:ext uri="{FF2B5EF4-FFF2-40B4-BE49-F238E27FC236}">
                <a16:creationId xmlns:a16="http://schemas.microsoft.com/office/drawing/2014/main" id="{38F88EAF-A608-4FA3-A856-BCE094E64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908" y="1596570"/>
            <a:ext cx="4976060" cy="3664857"/>
          </a:xfrm>
          <a:prstGeom prst="rect">
            <a:avLst/>
          </a:prstGeom>
        </p:spPr>
      </p:pic>
      <p:pic>
        <p:nvPicPr>
          <p:cNvPr id="8" name="Picture 7">
            <a:extLst>
              <a:ext uri="{FF2B5EF4-FFF2-40B4-BE49-F238E27FC236}">
                <a16:creationId xmlns:a16="http://schemas.microsoft.com/office/drawing/2014/main" id="{34D4F95C-0BA8-435B-B4EE-3099489EC29F}"/>
              </a:ext>
            </a:extLst>
          </p:cNvPr>
          <p:cNvPicPr>
            <a:picLocks noChangeAspect="1"/>
          </p:cNvPicPr>
          <p:nvPr/>
        </p:nvPicPr>
        <p:blipFill>
          <a:blip r:embed="rId5"/>
          <a:stretch>
            <a:fillRect/>
          </a:stretch>
        </p:blipFill>
        <p:spPr>
          <a:xfrm>
            <a:off x="3760491" y="4038209"/>
            <a:ext cx="3505203" cy="2628902"/>
          </a:xfrm>
          <a:prstGeom prst="rect">
            <a:avLst/>
          </a:prstGeom>
        </p:spPr>
      </p:pic>
    </p:spTree>
    <p:extLst>
      <p:ext uri="{BB962C8B-B14F-4D97-AF65-F5344CB8AC3E}">
        <p14:creationId xmlns:p14="http://schemas.microsoft.com/office/powerpoint/2010/main" val="186240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5DC7E00-3D7C-4BA8-9635-5BFCA5D57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75" y="566057"/>
            <a:ext cx="4000809" cy="5177518"/>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E1AD59A-D5E1-4F8F-A2B0-E9FA69536B7F}"/>
              </a:ext>
            </a:extLst>
          </p:cNvPr>
          <p:cNvSpPr txBox="1"/>
          <p:nvPr/>
        </p:nvSpPr>
        <p:spPr>
          <a:xfrm>
            <a:off x="5500688" y="232886"/>
            <a:ext cx="7439024" cy="6278642"/>
          </a:xfrm>
          <a:prstGeom prst="rect">
            <a:avLst/>
          </a:prstGeom>
          <a:noFill/>
        </p:spPr>
        <p:txBody>
          <a:bodyPr wrap="square">
            <a:spAutoFit/>
          </a:bodyPr>
          <a:lstStyle/>
          <a:p>
            <a:pPr algn="l"/>
            <a:r>
              <a:rPr lang="en-US" sz="2400" b="1" dirty="0">
                <a:solidFill>
                  <a:srgbClr val="2A2A2A"/>
                </a:solidFill>
                <a:latin typeface="Century Gothic" panose="020B0502020202020204" pitchFamily="34" charset="0"/>
              </a:rPr>
              <a:t>CANNON BEACH ELEMENTARY</a:t>
            </a:r>
          </a:p>
          <a:p>
            <a:pPr algn="l"/>
            <a:r>
              <a:rPr lang="en-US" sz="2400" dirty="0">
                <a:solidFill>
                  <a:srgbClr val="2A2A2A"/>
                </a:solidFill>
                <a:latin typeface="Century Gothic" panose="020B0502020202020204" pitchFamily="34" charset="0"/>
              </a:rPr>
              <a:t>BUILDING EVALUATION REPORT</a:t>
            </a:r>
          </a:p>
          <a:p>
            <a:pPr algn="l"/>
            <a:endParaRPr lang="en-US" sz="1800" dirty="0">
              <a:solidFill>
                <a:srgbClr val="2A2A2A"/>
              </a:solidFill>
              <a:latin typeface="Century Gothic" panose="020B0502020202020204" pitchFamily="34" charset="0"/>
            </a:endParaRPr>
          </a:p>
          <a:p>
            <a:pPr algn="l"/>
            <a:r>
              <a:rPr lang="en-US" sz="2400" dirty="0">
                <a:solidFill>
                  <a:srgbClr val="2A2A2A"/>
                </a:solidFill>
                <a:latin typeface="+mn-lt"/>
                <a:cs typeface="Arial" panose="020B0604020202020204" pitchFamily="34" charset="0"/>
              </a:rPr>
              <a:t>REPORT OUTLINE:</a:t>
            </a:r>
          </a:p>
          <a:p>
            <a:pPr marL="342900" indent="-342900" algn="l">
              <a:buFont typeface="Wingdings" panose="05000000000000000000" pitchFamily="2" charset="2"/>
              <a:buChar char="§"/>
            </a:pPr>
            <a:r>
              <a:rPr lang="en-US" sz="2400" dirty="0">
                <a:solidFill>
                  <a:srgbClr val="2A2A2A"/>
                </a:solidFill>
                <a:cs typeface="Arial" panose="020B0604020202020204" pitchFamily="34" charset="0"/>
              </a:rPr>
              <a:t>Building Background </a:t>
            </a:r>
          </a:p>
          <a:p>
            <a:pPr marL="342900" indent="-342900" algn="l">
              <a:buFont typeface="Wingdings" panose="05000000000000000000" pitchFamily="2" charset="2"/>
              <a:buChar char="§"/>
            </a:pPr>
            <a:r>
              <a:rPr lang="en-US" sz="2400" dirty="0">
                <a:solidFill>
                  <a:srgbClr val="2A2A2A"/>
                </a:solidFill>
                <a:latin typeface="+mn-lt"/>
                <a:cs typeface="Arial" panose="020B0604020202020204" pitchFamily="34" charset="0"/>
              </a:rPr>
              <a:t>Visual Inspection</a:t>
            </a:r>
          </a:p>
          <a:p>
            <a:pPr marL="342900" indent="-342900" algn="l">
              <a:buFont typeface="Wingdings" panose="05000000000000000000" pitchFamily="2" charset="2"/>
              <a:buChar char="§"/>
            </a:pPr>
            <a:r>
              <a:rPr lang="en-US" sz="2400" dirty="0">
                <a:solidFill>
                  <a:srgbClr val="2A2A2A"/>
                </a:solidFill>
                <a:latin typeface="+mn-lt"/>
                <a:cs typeface="Arial" panose="020B0604020202020204" pitchFamily="34" charset="0"/>
              </a:rPr>
              <a:t>Seismic Deficiencies</a:t>
            </a:r>
          </a:p>
          <a:p>
            <a:pPr marL="800100" lvl="1" indent="-342900">
              <a:buFont typeface="Wingdings" panose="05000000000000000000" pitchFamily="2" charset="2"/>
              <a:buChar char="§"/>
            </a:pPr>
            <a:r>
              <a:rPr lang="en-US" sz="2400" dirty="0">
                <a:solidFill>
                  <a:srgbClr val="2A2A2A"/>
                </a:solidFill>
                <a:cs typeface="Arial" panose="020B0604020202020204" pitchFamily="34" charset="0"/>
              </a:rPr>
              <a:t>Main Building</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Gymnasium</a:t>
            </a:r>
          </a:p>
          <a:p>
            <a:pPr marL="342900" indent="-342900" algn="l">
              <a:buFont typeface="Wingdings" panose="05000000000000000000" pitchFamily="2" charset="2"/>
              <a:buChar char="§"/>
            </a:pPr>
            <a:r>
              <a:rPr lang="en-US" sz="2400" dirty="0">
                <a:solidFill>
                  <a:srgbClr val="2A2A2A"/>
                </a:solidFill>
                <a:latin typeface="+mn-lt"/>
                <a:cs typeface="Arial" panose="020B0604020202020204" pitchFamily="34" charset="0"/>
              </a:rPr>
              <a:t>Structural Rehabilitation Recommendations</a:t>
            </a:r>
          </a:p>
          <a:p>
            <a:pPr marL="342900" indent="-342900" algn="l">
              <a:buFont typeface="Wingdings" panose="05000000000000000000" pitchFamily="2" charset="2"/>
              <a:buChar char="§"/>
            </a:pPr>
            <a:r>
              <a:rPr lang="en-US" sz="2400" dirty="0">
                <a:solidFill>
                  <a:srgbClr val="2A2A2A"/>
                </a:solidFill>
                <a:latin typeface="+mn-lt"/>
                <a:cs typeface="Arial" panose="020B0604020202020204" pitchFamily="34" charset="0"/>
              </a:rPr>
              <a:t>Architectural Code Summary</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Changing Occupancies</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Obtaining a COA</a:t>
            </a:r>
          </a:p>
          <a:p>
            <a:pPr marL="342900" indent="-342900" algn="l">
              <a:buFont typeface="Wingdings" panose="05000000000000000000" pitchFamily="2" charset="2"/>
              <a:buChar char="§"/>
            </a:pPr>
            <a:r>
              <a:rPr lang="en-US" sz="2400" dirty="0">
                <a:solidFill>
                  <a:srgbClr val="2A2A2A"/>
                </a:solidFill>
                <a:latin typeface="+mn-lt"/>
                <a:cs typeface="Arial" panose="020B0604020202020204" pitchFamily="34" charset="0"/>
              </a:rPr>
              <a:t>Architectural Deficiencies</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ADA</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Weather damage</a:t>
            </a:r>
          </a:p>
          <a:p>
            <a:pPr marL="342900" indent="-342900">
              <a:buFont typeface="Wingdings" panose="05000000000000000000" pitchFamily="2" charset="2"/>
              <a:buChar char="§"/>
            </a:pPr>
            <a:r>
              <a:rPr lang="en-US" sz="2400" dirty="0">
                <a:solidFill>
                  <a:srgbClr val="2A2A2A"/>
                </a:solidFill>
                <a:cs typeface="Arial" panose="020B0604020202020204" pitchFamily="34" charset="0"/>
              </a:rPr>
              <a:t>Cost Estimate</a:t>
            </a:r>
            <a:endParaRPr lang="en-US" sz="2400" dirty="0">
              <a:solidFill>
                <a:srgbClr val="2A2A2A"/>
              </a:solidFill>
              <a:latin typeface="+mn-lt"/>
              <a:cs typeface="Arial" panose="020B0604020202020204" pitchFamily="34" charset="0"/>
            </a:endParaRPr>
          </a:p>
        </p:txBody>
      </p:sp>
    </p:spTree>
    <p:extLst>
      <p:ext uri="{BB962C8B-B14F-4D97-AF65-F5344CB8AC3E}">
        <p14:creationId xmlns:p14="http://schemas.microsoft.com/office/powerpoint/2010/main" val="322291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1AD59A-D5E1-4F8F-A2B0-E9FA69536B7F}"/>
              </a:ext>
            </a:extLst>
          </p:cNvPr>
          <p:cNvSpPr txBox="1"/>
          <p:nvPr/>
        </p:nvSpPr>
        <p:spPr>
          <a:xfrm>
            <a:off x="5500688" y="718661"/>
            <a:ext cx="7439024" cy="3323987"/>
          </a:xfrm>
          <a:prstGeom prst="rect">
            <a:avLst/>
          </a:prstGeom>
          <a:noFill/>
        </p:spPr>
        <p:txBody>
          <a:bodyPr wrap="square">
            <a:spAutoFit/>
          </a:bodyPr>
          <a:lstStyle/>
          <a:p>
            <a:pPr algn="l"/>
            <a:r>
              <a:rPr lang="en-US" sz="2400" b="1" dirty="0">
                <a:solidFill>
                  <a:srgbClr val="2A2A2A"/>
                </a:solidFill>
                <a:latin typeface="Century Gothic" panose="020B0502020202020204" pitchFamily="34" charset="0"/>
              </a:rPr>
              <a:t>CANNON BEACH ELEMENTARY</a:t>
            </a:r>
          </a:p>
          <a:p>
            <a:pPr algn="l"/>
            <a:r>
              <a:rPr lang="en-US" sz="2400" dirty="0">
                <a:solidFill>
                  <a:srgbClr val="2A2A2A"/>
                </a:solidFill>
                <a:latin typeface="Century Gothic" panose="020B0502020202020204" pitchFamily="34" charset="0"/>
              </a:rPr>
              <a:t>BUILDING EVALUATION REPORT</a:t>
            </a:r>
          </a:p>
          <a:p>
            <a:pPr algn="l"/>
            <a:endParaRPr lang="en-US" sz="1800" dirty="0">
              <a:solidFill>
                <a:srgbClr val="2A2A2A"/>
              </a:solidFill>
              <a:latin typeface="Century Gothic" panose="020B0502020202020204" pitchFamily="34" charset="0"/>
            </a:endParaRPr>
          </a:p>
          <a:p>
            <a:pPr algn="l"/>
            <a:endParaRPr lang="en-US" sz="2400" dirty="0">
              <a:solidFill>
                <a:srgbClr val="2A2A2A"/>
              </a:solidFill>
              <a:latin typeface="+mn-lt"/>
              <a:cs typeface="Arial" panose="020B0604020202020204" pitchFamily="34" charset="0"/>
            </a:endParaRPr>
          </a:p>
          <a:p>
            <a:pPr marL="342900" indent="-342900" algn="l">
              <a:buFont typeface="Wingdings" panose="05000000000000000000" pitchFamily="2" charset="2"/>
              <a:buChar char="§"/>
            </a:pPr>
            <a:r>
              <a:rPr lang="en-US" sz="2400" dirty="0">
                <a:solidFill>
                  <a:srgbClr val="2A2A2A"/>
                </a:solidFill>
                <a:cs typeface="Arial" panose="020B0604020202020204" pitchFamily="34" charset="0"/>
              </a:rPr>
              <a:t>Cost Estimate</a:t>
            </a:r>
          </a:p>
          <a:p>
            <a:pPr marL="800100" lvl="1" indent="-342900">
              <a:buFont typeface="Wingdings" panose="05000000000000000000" pitchFamily="2" charset="2"/>
              <a:buChar char="§"/>
            </a:pPr>
            <a:r>
              <a:rPr lang="en-US" sz="2400" b="1" dirty="0">
                <a:solidFill>
                  <a:srgbClr val="2A2A2A"/>
                </a:solidFill>
                <a:latin typeface="+mn-lt"/>
                <a:cs typeface="Arial" panose="020B0604020202020204" pitchFamily="34" charset="0"/>
              </a:rPr>
              <a:t>Level 1 – Stop Deterioration</a:t>
            </a:r>
          </a:p>
          <a:p>
            <a:pPr marL="800100" lvl="1" indent="-342900">
              <a:buFont typeface="Wingdings" panose="05000000000000000000" pitchFamily="2" charset="2"/>
              <a:buChar char="§"/>
            </a:pPr>
            <a:r>
              <a:rPr lang="en-US" sz="2400" b="1" dirty="0">
                <a:solidFill>
                  <a:srgbClr val="2A2A2A"/>
                </a:solidFill>
                <a:cs typeface="Arial" panose="020B0604020202020204" pitchFamily="34" charset="0"/>
              </a:rPr>
              <a:t>Level 2 – Obtain Occupancy</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Level 3 – Tenant Improvement Project</a:t>
            </a:r>
          </a:p>
          <a:p>
            <a:pPr marL="800100" lvl="1" indent="-342900">
              <a:buFont typeface="Wingdings" panose="05000000000000000000" pitchFamily="2" charset="2"/>
              <a:buChar char="§"/>
            </a:pPr>
            <a:r>
              <a:rPr lang="en-US" sz="2400" dirty="0">
                <a:solidFill>
                  <a:srgbClr val="2A2A2A"/>
                </a:solidFill>
                <a:cs typeface="Arial" panose="020B0604020202020204" pitchFamily="34" charset="0"/>
              </a:rPr>
              <a:t>Level 4 – Model Community Center</a:t>
            </a:r>
            <a:endParaRPr lang="en-US" sz="2400" dirty="0">
              <a:solidFill>
                <a:srgbClr val="2A2A2A"/>
              </a:solidFill>
              <a:latin typeface="+mn-lt"/>
              <a:cs typeface="Arial" panose="020B0604020202020204" pitchFamily="34" charset="0"/>
            </a:endParaRPr>
          </a:p>
        </p:txBody>
      </p:sp>
      <p:pic>
        <p:nvPicPr>
          <p:cNvPr id="3" name="Picture 2" descr="A close up of text on a white background&#10;&#10;Description automatically generated">
            <a:extLst>
              <a:ext uri="{FF2B5EF4-FFF2-40B4-BE49-F238E27FC236}">
                <a16:creationId xmlns:a16="http://schemas.microsoft.com/office/drawing/2014/main" id="{5ED64B11-8358-4D1B-9B4B-B933820E0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93" y="419100"/>
            <a:ext cx="4725266" cy="611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720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1AD59A-D5E1-4F8F-A2B0-E9FA69536B7F}"/>
              </a:ext>
            </a:extLst>
          </p:cNvPr>
          <p:cNvSpPr txBox="1"/>
          <p:nvPr/>
        </p:nvSpPr>
        <p:spPr>
          <a:xfrm>
            <a:off x="5500688" y="718661"/>
            <a:ext cx="7439024" cy="3323987"/>
          </a:xfrm>
          <a:prstGeom prst="rect">
            <a:avLst/>
          </a:prstGeom>
          <a:noFill/>
        </p:spPr>
        <p:txBody>
          <a:bodyPr wrap="square">
            <a:spAutoFit/>
          </a:bodyPr>
          <a:lstStyle/>
          <a:p>
            <a:pPr algn="l"/>
            <a:r>
              <a:rPr lang="en-US" sz="2400" b="1" dirty="0">
                <a:solidFill>
                  <a:srgbClr val="2A2A2A"/>
                </a:solidFill>
                <a:latin typeface="Century Gothic" panose="020B0502020202020204" pitchFamily="34" charset="0"/>
              </a:rPr>
              <a:t>CANNON BEACH ELEMENTARY</a:t>
            </a:r>
          </a:p>
          <a:p>
            <a:pPr algn="l"/>
            <a:r>
              <a:rPr lang="en-US" sz="2400" dirty="0">
                <a:solidFill>
                  <a:srgbClr val="2A2A2A"/>
                </a:solidFill>
                <a:latin typeface="Century Gothic" panose="020B0502020202020204" pitchFamily="34" charset="0"/>
              </a:rPr>
              <a:t>BUILDING EVALUATION REPORT</a:t>
            </a:r>
          </a:p>
          <a:p>
            <a:pPr algn="l"/>
            <a:endParaRPr lang="en-US" sz="1800" dirty="0">
              <a:solidFill>
                <a:srgbClr val="2A2A2A"/>
              </a:solidFill>
              <a:latin typeface="Century Gothic" panose="020B0502020202020204" pitchFamily="34" charset="0"/>
            </a:endParaRPr>
          </a:p>
          <a:p>
            <a:pPr algn="l"/>
            <a:endParaRPr lang="en-US" sz="2400" dirty="0">
              <a:solidFill>
                <a:srgbClr val="2A2A2A"/>
              </a:solidFill>
              <a:latin typeface="+mn-lt"/>
              <a:cs typeface="Arial" panose="020B0604020202020204" pitchFamily="34" charset="0"/>
            </a:endParaRPr>
          </a:p>
          <a:p>
            <a:pPr marL="342900" indent="-342900" algn="l">
              <a:buFont typeface="Wingdings" panose="05000000000000000000" pitchFamily="2" charset="2"/>
              <a:buChar char="§"/>
            </a:pPr>
            <a:r>
              <a:rPr lang="en-US" sz="2400" dirty="0">
                <a:solidFill>
                  <a:srgbClr val="2A2A2A"/>
                </a:solidFill>
                <a:cs typeface="Arial" panose="020B0604020202020204" pitchFamily="34" charset="0"/>
              </a:rPr>
              <a:t>Cost Estimate</a:t>
            </a:r>
          </a:p>
          <a:p>
            <a:pPr marL="800100" lvl="1" indent="-342900">
              <a:buFont typeface="Wingdings" panose="05000000000000000000" pitchFamily="2" charset="2"/>
              <a:buChar char="§"/>
            </a:pPr>
            <a:r>
              <a:rPr lang="en-US" sz="2400" dirty="0">
                <a:solidFill>
                  <a:srgbClr val="2A2A2A"/>
                </a:solidFill>
                <a:latin typeface="+mn-lt"/>
                <a:cs typeface="Arial" panose="020B0604020202020204" pitchFamily="34" charset="0"/>
              </a:rPr>
              <a:t>Level 1 – Stop Deterioration</a:t>
            </a:r>
          </a:p>
          <a:p>
            <a:pPr marL="800100" lvl="1" indent="-342900">
              <a:buFont typeface="Wingdings" panose="05000000000000000000" pitchFamily="2" charset="2"/>
              <a:buChar char="§"/>
            </a:pPr>
            <a:r>
              <a:rPr lang="en-US" sz="2400" dirty="0">
                <a:solidFill>
                  <a:srgbClr val="2A2A2A"/>
                </a:solidFill>
                <a:cs typeface="Arial" panose="020B0604020202020204" pitchFamily="34" charset="0"/>
              </a:rPr>
              <a:t>Level 2 – Obtain Occupancy</a:t>
            </a:r>
          </a:p>
          <a:p>
            <a:pPr marL="800100" lvl="1" indent="-342900">
              <a:buFont typeface="Wingdings" panose="05000000000000000000" pitchFamily="2" charset="2"/>
              <a:buChar char="§"/>
            </a:pPr>
            <a:r>
              <a:rPr lang="en-US" sz="2400" b="1" dirty="0">
                <a:solidFill>
                  <a:srgbClr val="2A2A2A"/>
                </a:solidFill>
                <a:latin typeface="+mn-lt"/>
                <a:cs typeface="Arial" panose="020B0604020202020204" pitchFamily="34" charset="0"/>
              </a:rPr>
              <a:t>Level 3 – Tenant Improvement Project</a:t>
            </a:r>
          </a:p>
          <a:p>
            <a:pPr marL="800100" lvl="1" indent="-342900">
              <a:buFont typeface="Wingdings" panose="05000000000000000000" pitchFamily="2" charset="2"/>
              <a:buChar char="§"/>
            </a:pPr>
            <a:r>
              <a:rPr lang="en-US" sz="2400" b="1" dirty="0">
                <a:solidFill>
                  <a:srgbClr val="2A2A2A"/>
                </a:solidFill>
                <a:cs typeface="Arial" panose="020B0604020202020204" pitchFamily="34" charset="0"/>
              </a:rPr>
              <a:t>Level 4 – Model Community Center</a:t>
            </a:r>
            <a:endParaRPr lang="en-US" sz="2400" b="1" dirty="0">
              <a:solidFill>
                <a:srgbClr val="2A2A2A"/>
              </a:solidFill>
              <a:latin typeface="+mn-lt"/>
              <a:cs typeface="Arial" panose="020B0604020202020204" pitchFamily="34" charset="0"/>
            </a:endParaRPr>
          </a:p>
        </p:txBody>
      </p:sp>
      <p:pic>
        <p:nvPicPr>
          <p:cNvPr id="6" name="Picture 5" descr="Table&#10;&#10;Description automatically generated">
            <a:extLst>
              <a:ext uri="{FF2B5EF4-FFF2-40B4-BE49-F238E27FC236}">
                <a16:creationId xmlns:a16="http://schemas.microsoft.com/office/drawing/2014/main" id="{E839A02D-6FB8-4083-BA41-C719B30991CB}"/>
              </a:ext>
            </a:extLst>
          </p:cNvPr>
          <p:cNvPicPr>
            <a:picLocks noChangeAspect="1"/>
          </p:cNvPicPr>
          <p:nvPr/>
        </p:nvPicPr>
        <p:blipFill rotWithShape="1">
          <a:blip r:embed="rId2">
            <a:extLst>
              <a:ext uri="{28A0092B-C50C-407E-A947-70E740481C1C}">
                <a14:useLocalDpi xmlns:a14="http://schemas.microsoft.com/office/drawing/2010/main" val="0"/>
              </a:ext>
            </a:extLst>
          </a:blip>
          <a:srcRect t="2080" r="3627" b="46253"/>
          <a:stretch/>
        </p:blipFill>
        <p:spPr>
          <a:xfrm>
            <a:off x="733532" y="3629025"/>
            <a:ext cx="4255188" cy="2952226"/>
          </a:xfrm>
          <a:prstGeom prst="rect">
            <a:avLst/>
          </a:prstGeom>
          <a:ln>
            <a:noFill/>
          </a:ln>
          <a:effectLst>
            <a:outerShdw blurRad="190500" algn="tl" rotWithShape="0">
              <a:srgbClr val="000000">
                <a:alpha val="70000"/>
              </a:srgbClr>
            </a:outerShdw>
          </a:effectLst>
        </p:spPr>
      </p:pic>
      <p:pic>
        <p:nvPicPr>
          <p:cNvPr id="4" name="Picture 3" descr="Table&#10;&#10;Description automatically generated">
            <a:extLst>
              <a:ext uri="{FF2B5EF4-FFF2-40B4-BE49-F238E27FC236}">
                <a16:creationId xmlns:a16="http://schemas.microsoft.com/office/drawing/2014/main" id="{FE70D7E6-7CBD-447F-9695-712F650FA9C1}"/>
              </a:ext>
            </a:extLst>
          </p:cNvPr>
          <p:cNvPicPr>
            <a:picLocks noChangeAspect="1"/>
          </p:cNvPicPr>
          <p:nvPr/>
        </p:nvPicPr>
        <p:blipFill rotWithShape="1">
          <a:blip r:embed="rId3">
            <a:extLst>
              <a:ext uri="{28A0092B-C50C-407E-A947-70E740481C1C}">
                <a14:useLocalDpi xmlns:a14="http://schemas.microsoft.com/office/drawing/2010/main" val="0"/>
              </a:ext>
            </a:extLst>
          </a:blip>
          <a:srcRect t="5000" r="3627" b="29166"/>
          <a:stretch/>
        </p:blipFill>
        <p:spPr>
          <a:xfrm>
            <a:off x="350694" y="142875"/>
            <a:ext cx="4126056" cy="36475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76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rawing of a face&#10;&#10;Description automatically generated">
            <a:extLst>
              <a:ext uri="{FF2B5EF4-FFF2-40B4-BE49-F238E27FC236}">
                <a16:creationId xmlns:a16="http://schemas.microsoft.com/office/drawing/2014/main" id="{948E6EDF-177C-414C-A63E-4C3ECB779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908" y="5642515"/>
            <a:ext cx="2380321" cy="859289"/>
          </a:xfrm>
          <a:prstGeom prst="rect">
            <a:avLst/>
          </a:prstGeom>
        </p:spPr>
      </p:pic>
      <p:pic>
        <p:nvPicPr>
          <p:cNvPr id="1026" name="Picture 2">
            <a:extLst>
              <a:ext uri="{FF2B5EF4-FFF2-40B4-BE49-F238E27FC236}">
                <a16:creationId xmlns:a16="http://schemas.microsoft.com/office/drawing/2014/main" id="{853249B8-3FCF-4B66-88E8-A43E5EEF3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40" y="5302519"/>
            <a:ext cx="1421258" cy="1421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AEC507-E437-40F3-A94F-76200FC42258}"/>
              </a:ext>
            </a:extLst>
          </p:cNvPr>
          <p:cNvSpPr txBox="1"/>
          <p:nvPr/>
        </p:nvSpPr>
        <p:spPr>
          <a:xfrm>
            <a:off x="4752976" y="2631351"/>
            <a:ext cx="7439024" cy="1200329"/>
          </a:xfrm>
          <a:prstGeom prst="rect">
            <a:avLst/>
          </a:prstGeom>
          <a:noFill/>
        </p:spPr>
        <p:txBody>
          <a:bodyPr wrap="square">
            <a:spAutoFit/>
          </a:bodyPr>
          <a:lstStyle/>
          <a:p>
            <a:pPr algn="l"/>
            <a:r>
              <a:rPr lang="en-US" sz="2400" b="1" dirty="0">
                <a:solidFill>
                  <a:srgbClr val="2A2A2A"/>
                </a:solidFill>
                <a:latin typeface="Century Gothic" panose="020B0502020202020204" pitchFamily="34" charset="0"/>
              </a:rPr>
              <a:t>THANK YOU</a:t>
            </a:r>
          </a:p>
          <a:p>
            <a:pPr algn="l"/>
            <a:endParaRPr lang="en-US" sz="2400" dirty="0">
              <a:solidFill>
                <a:srgbClr val="2A2A2A"/>
              </a:solidFill>
              <a:latin typeface="Century Gothic" panose="020B0502020202020204" pitchFamily="34" charset="0"/>
            </a:endParaRPr>
          </a:p>
          <a:p>
            <a:pPr algn="l"/>
            <a:r>
              <a:rPr lang="en-US" sz="2400" dirty="0">
                <a:solidFill>
                  <a:srgbClr val="2A2A2A"/>
                </a:solidFill>
                <a:latin typeface="Century Gothic" panose="020B0502020202020204" pitchFamily="34" charset="0"/>
                <a:cs typeface="Arial" panose="020B0604020202020204" pitchFamily="34" charset="0"/>
              </a:rPr>
              <a:t>QUESTIONS?</a:t>
            </a:r>
            <a:endParaRPr lang="en-US" sz="2400" dirty="0">
              <a:solidFill>
                <a:srgbClr val="2A2A2A"/>
              </a:solidFill>
              <a:latin typeface="+mn-lt"/>
              <a:cs typeface="Arial" panose="020B0604020202020204" pitchFamily="34" charset="0"/>
            </a:endParaRPr>
          </a:p>
        </p:txBody>
      </p:sp>
    </p:spTree>
    <p:extLst>
      <p:ext uri="{BB962C8B-B14F-4D97-AF65-F5344CB8AC3E}">
        <p14:creationId xmlns:p14="http://schemas.microsoft.com/office/powerpoint/2010/main" val="2103566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218</Words>
  <Application>Microsoft Office PowerPoint</Application>
  <PresentationFormat>Widescreen</PresentationFormat>
  <Paragraphs>50</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Century Gothic</vt:lpstr>
      <vt:lpstr>Wingdings</vt:lpstr>
      <vt:lpstr>Office Theme</vt:lpstr>
      <vt:lpstr>PowerPoint Presentation</vt:lpstr>
      <vt:lpstr>WHO IS ZCS: ZCS provides engineering and architectural services for our clients throughout the Pacific Northwest. The firm has been the engineer and architect of record for the design of many commercial buildings and general planning projects involving government agencies, municipalities, businesses, and private individuals.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2020-01-21T23:00:44Z</dcterms:created>
  <dcterms:modified xsi:type="dcterms:W3CDTF">2020-11-04T23:00:51Z</dcterms:modified>
</cp:coreProperties>
</file>